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302" r:id="rId4"/>
    <p:sldId id="294" r:id="rId5"/>
    <p:sldId id="295" r:id="rId6"/>
    <p:sldId id="296" r:id="rId7"/>
    <p:sldId id="297" r:id="rId8"/>
    <p:sldId id="292" r:id="rId9"/>
    <p:sldId id="293" r:id="rId10"/>
    <p:sldId id="298" r:id="rId11"/>
    <p:sldId id="299" r:id="rId12"/>
    <p:sldId id="291" r:id="rId13"/>
    <p:sldId id="300" r:id="rId14"/>
    <p:sldId id="287" r:id="rId15"/>
    <p:sldId id="301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FBE5"/>
    <a:srgbClr val="4A5EE6"/>
    <a:srgbClr val="132BDC"/>
    <a:srgbClr val="DCE0FC"/>
    <a:srgbClr val="FDF200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100" d="100"/>
          <a:sy n="100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21.04.2024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21.04.2024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основного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основного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tx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Calibri" panose="020B0504020202020204" pitchFamily="34" charset="77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240248" cy="342750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Представляет решение</a:t>
            </a:r>
            <a:r>
              <a:rPr lang="en-US" sz="4000" dirty="0"/>
              <a:t>:</a:t>
            </a:r>
            <a:br>
              <a:rPr lang="ru-RU" sz="4000" dirty="0"/>
            </a:br>
            <a:r>
              <a:rPr lang="ru-RU" sz="4000" dirty="0"/>
              <a:t>Сервис </a:t>
            </a:r>
            <a:br>
              <a:rPr lang="ru-RU" sz="4000" dirty="0"/>
            </a:br>
            <a:r>
              <a:rPr lang="ru-RU" sz="4000" dirty="0"/>
              <a:t>Вуз-экскурсия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 err="1"/>
              <a:t>Mzhn</a:t>
            </a:r>
            <a:r>
              <a:rPr lang="en-US" dirty="0"/>
              <a:t> team, </a:t>
            </a:r>
            <a:r>
              <a:rPr lang="ru-RU" dirty="0"/>
              <a:t>ДНР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EAF-0CB2-68B5-232D-D73010D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4834517" cy="2431463"/>
          </a:xfrm>
        </p:spPr>
        <p:txBody>
          <a:bodyPr/>
          <a:lstStyle/>
          <a:p>
            <a:r>
              <a:rPr lang="ru-RU" dirty="0"/>
              <a:t>Чат со студентами вузов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CF0EB5-E31A-38D6-6A66-9A66241E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абитуриента есть возможность связаться со студентом интересующего его Университета.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480DB0-5EEC-363C-EC11-397FF1B6D3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551" b="11551"/>
          <a:stretch/>
        </p:blipFill>
        <p:spPr>
          <a:xfrm>
            <a:off x="527911" y="0"/>
            <a:ext cx="5681190" cy="6858000"/>
          </a:xfrm>
          <a:effectLst>
            <a:glow rad="558800">
              <a:srgbClr val="80FBE5">
                <a:alpha val="17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28577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EAF-0CB2-68B5-232D-D73010D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9" y="654050"/>
            <a:ext cx="4834517" cy="2365375"/>
          </a:xfrm>
        </p:spPr>
        <p:txBody>
          <a:bodyPr/>
          <a:lstStyle/>
          <a:p>
            <a:r>
              <a:rPr lang="ru-RU" dirty="0"/>
              <a:t>Личный кабинет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CF0EB5-E31A-38D6-6A66-9A66241E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959" y="3415553"/>
            <a:ext cx="4834517" cy="2774361"/>
          </a:xfrm>
        </p:spPr>
        <p:txBody>
          <a:bodyPr/>
          <a:lstStyle/>
          <a:p>
            <a:pPr algn="just"/>
            <a:r>
              <a:rPr lang="ru-RU" dirty="0"/>
              <a:t>При входе пользователю доступен личный кабинет с информацией пользователя (Роль, ФИО, Почта и т. Д.)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32632E-9E26-AC01-50F6-110AE064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2" t="-17690" r="12637" b="3784"/>
          <a:stretch/>
        </p:blipFill>
        <p:spPr>
          <a:xfrm>
            <a:off x="5915025" y="-372896"/>
            <a:ext cx="6096000" cy="7230896"/>
          </a:xfrm>
          <a:prstGeom prst="rect">
            <a:avLst/>
          </a:prstGeom>
          <a:effectLst>
            <a:glow>
              <a:srgbClr val="80FBE5"/>
            </a:glo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C9C009-F0C7-F0DB-4545-B74CC429389B}"/>
              </a:ext>
            </a:extLst>
          </p:cNvPr>
          <p:cNvSpPr/>
          <p:nvPr/>
        </p:nvSpPr>
        <p:spPr>
          <a:xfrm>
            <a:off x="9153525" y="0"/>
            <a:ext cx="3038475" cy="1123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194B1FF-CDF9-5E85-90B6-54DC4CB15680}"/>
              </a:ext>
            </a:extLst>
          </p:cNvPr>
          <p:cNvSpPr/>
          <p:nvPr/>
        </p:nvSpPr>
        <p:spPr>
          <a:xfrm>
            <a:off x="0" y="6067424"/>
            <a:ext cx="4067175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64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EAF-0CB2-68B5-232D-D73010D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4834517" cy="2507663"/>
          </a:xfrm>
        </p:spPr>
        <p:txBody>
          <a:bodyPr/>
          <a:lstStyle/>
          <a:p>
            <a:r>
              <a:rPr lang="ru-RU" dirty="0" err="1"/>
              <a:t>ФИча</a:t>
            </a:r>
            <a:r>
              <a:rPr lang="en-US" dirty="0"/>
              <a:t>: </a:t>
            </a:r>
            <a:r>
              <a:rPr lang="ru-RU" dirty="0"/>
              <a:t>Сравнение вузов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CF0EB5-E31A-38D6-6A66-9A66241E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Пользователю представляется функционал по сравнению показателей вуза (Количество направлений, Бюджетных мест и т. Д.)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7B41629-D209-413D-6452-76576DD040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848" r="7848"/>
          <a:stretch>
            <a:fillRect/>
          </a:stretch>
        </p:blipFill>
        <p:spPr>
          <a:xfrm>
            <a:off x="508985" y="0"/>
            <a:ext cx="5587016" cy="6872579"/>
          </a:xfrm>
          <a:effectLst>
            <a:glow rad="1422400">
              <a:srgbClr val="80FBE5">
                <a:alpha val="9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0763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73B53C8-E143-F69A-FDAF-A638226A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19" y="665907"/>
            <a:ext cx="5744335" cy="979204"/>
          </a:xfrm>
        </p:spPr>
        <p:txBody>
          <a:bodyPr anchor="b"/>
          <a:lstStyle/>
          <a:p>
            <a:r>
              <a:rPr lang="ru-RU" dirty="0"/>
              <a:t>Безопасность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D6D80-5AC4-D91D-F86E-DFFC6A7B62B5}"/>
              </a:ext>
            </a:extLst>
          </p:cNvPr>
          <p:cNvSpPr txBox="1"/>
          <p:nvPr/>
        </p:nvSpPr>
        <p:spPr>
          <a:xfrm>
            <a:off x="728219" y="1976552"/>
            <a:ext cx="55011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ВЕБ-ПЛАТФОРМА ИМЕЕТ </a:t>
            </a:r>
            <a:r>
              <a:rPr lang="ru-RU" sz="2000" b="1" dirty="0"/>
              <a:t>РЕГИСТРАЦИЮ И АВТОРИЗАЦИЮ</a:t>
            </a:r>
            <a:r>
              <a:rPr lang="ru-RU" sz="2000" dirty="0"/>
              <a:t>, ХЕШИРУЕТ ПАРОЛЬ.  НЕАВТРОРИЗИРОВАННЫЙ ПОЛЬЗОВАТЕЛЬ ИМЕЕТ ТОЛЬКО ОГРАНИЧЕНЫЙ НАБОР ФУНКЦИОНАЛА.</a:t>
            </a:r>
          </a:p>
          <a:p>
            <a:endParaRPr lang="ru-RU" sz="2000" dirty="0"/>
          </a:p>
          <a:p>
            <a:r>
              <a:rPr lang="ru-RU" sz="2000" dirty="0"/>
              <a:t>ОТЗЫВЫ О ВУЗЕ МОЖЕТ ОСТАВЛЯТЬ ТОЛЬКО СТУДЕНТ, ТОЛЬКО ПРЕДСТАВИТЕЛЬ ВУЗА МОЖЕТ ЗАГРУЖАТЬ ПАНОРАМЫ И ТАК ДАЛЕЕ.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8135B16-B142-9754-8C83-1E99AB7359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5022" t="7948" r="28198" b="1099"/>
          <a:stretch/>
        </p:blipFill>
        <p:spPr>
          <a:xfrm>
            <a:off x="7214510" y="1066373"/>
            <a:ext cx="2243137" cy="4929188"/>
          </a:xfrm>
          <a:effectLst>
            <a:glow rad="1270000">
              <a:srgbClr val="80FBE5">
                <a:alpha val="30000"/>
              </a:srgbClr>
            </a:glo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ABC5AE-11E5-12D9-7F7C-A837B6D42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7225" r="27225" b="1612"/>
          <a:stretch/>
        </p:blipFill>
        <p:spPr>
          <a:xfrm>
            <a:off x="9791099" y="1066373"/>
            <a:ext cx="1672682" cy="227899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7D89FB-E436-86D9-294B-A24F3D7278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5538" r="25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848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ROAD-MAP</a:t>
            </a:r>
            <a:endParaRPr lang="ru-RU" dirty="0"/>
          </a:p>
        </p:txBody>
      </p:sp>
      <p:graphicFrame>
        <p:nvGraphicFramePr>
          <p:cNvPr id="7" name="Таблица 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094937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АПР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0" i="0" dirty="0">
                          <a:latin typeface="Calibri" panose="020B0504020202020204" pitchFamily="34" charset="77"/>
                          <a:cs typeface="Calibri"/>
                        </a:rPr>
                        <a:t>Кооперация с органами образования по </a:t>
                      </a:r>
                      <a:r>
                        <a:rPr lang="ru-RU" b="1" i="0" dirty="0">
                          <a:latin typeface="Calibri" panose="020B0504020202020204" pitchFamily="34" charset="77"/>
                          <a:cs typeface="Calibri"/>
                        </a:rPr>
                        <a:t>верификации статуса студентов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МАЙ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dirty="0"/>
                        <a:t>Возможность </a:t>
                      </a:r>
                      <a:r>
                        <a:rPr lang="ru-RU" b="1" dirty="0"/>
                        <a:t>создания видео-панорам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endParaRPr lang="ru-RU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ИЮНЬ</a:t>
                      </a:r>
                      <a:r>
                        <a:rPr lang="ru-RU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 г.</a:t>
                      </a:r>
                      <a:endParaRPr lang="ru-RU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b="1" i="0" dirty="0">
                          <a:latin typeface="Calibri" panose="020B0504020202020204" pitchFamily="34" charset="77"/>
                          <a:cs typeface="+mn-cs"/>
                        </a:rPr>
                        <a:t>Система поощрения </a:t>
                      </a:r>
                      <a:r>
                        <a:rPr lang="ru-RU" b="0" i="0" dirty="0">
                          <a:latin typeface="Calibri" panose="020B0504020202020204" pitchFamily="34" charset="77"/>
                          <a:cs typeface="+mn-cs"/>
                        </a:rPr>
                        <a:t>студентов за предоставление реальных впечатлений</a:t>
                      </a:r>
                      <a:endParaRPr lang="ru-RU" b="1" i="0" dirty="0">
                        <a:latin typeface="Calibri" panose="020B0504020202020204" pitchFamily="34" charset="7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ИЮЛЬ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dirty="0"/>
                        <a:t>Добавление </a:t>
                      </a:r>
                      <a:r>
                        <a:rPr lang="ru-RU" b="1" dirty="0"/>
                        <a:t>модели ИИ </a:t>
                      </a:r>
                      <a:r>
                        <a:rPr lang="ru-RU" dirty="0"/>
                        <a:t>для модерации комментариев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endParaRPr lang="ru-RU" b="1" i="0" dirty="0">
                        <a:latin typeface="Calibri" panose="020B0504020202020204" pitchFamily="34" charset="77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28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АВГ</a:t>
                      </a:r>
                      <a:r>
                        <a:rPr lang="ru-RU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ru-RU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 г.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dirty="0"/>
                        <a:t>Дальнейшая </a:t>
                      </a:r>
                      <a:r>
                        <a:rPr lang="ru-RU" b="1" dirty="0"/>
                        <a:t>разработка и поддержка </a:t>
                      </a:r>
                      <a:r>
                        <a:rPr lang="ru-RU" dirty="0"/>
                        <a:t>проекте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MZHN TEAM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14</a:t>
            </a:fld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A1762-F18F-8DCA-E8B0-44365DB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635" y="390524"/>
            <a:ext cx="7592730" cy="638173"/>
          </a:xfrm>
        </p:spPr>
        <p:txBody>
          <a:bodyPr/>
          <a:lstStyle/>
          <a:p>
            <a:pPr algn="ctr"/>
            <a:r>
              <a:rPr lang="ru-RU" dirty="0"/>
              <a:t>Ссылки на проект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A37C7C-3501-7AC7-CBD6-6B761D4D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97" y="2041819"/>
            <a:ext cx="2774362" cy="2774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CA4937-1528-3CDE-997B-2536258B6307}"/>
              </a:ext>
            </a:extLst>
          </p:cNvPr>
          <p:cNvSpPr txBox="1"/>
          <p:nvPr/>
        </p:nvSpPr>
        <p:spPr>
          <a:xfrm>
            <a:off x="2210511" y="4816181"/>
            <a:ext cx="2398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GitHub </a:t>
            </a:r>
            <a:r>
              <a:rPr lang="ru-RU" sz="2000" dirty="0"/>
              <a:t>репозиторий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62D69-80E7-3A98-1E80-E7EC1D98B278}"/>
              </a:ext>
            </a:extLst>
          </p:cNvPr>
          <p:cNvSpPr txBox="1"/>
          <p:nvPr/>
        </p:nvSpPr>
        <p:spPr>
          <a:xfrm>
            <a:off x="7934325" y="4831570"/>
            <a:ext cx="180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Демо веб-сайта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75A486-60D0-616A-CCC5-CF4C663F0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1" t="8149" r="7358" b="8573"/>
          <a:stretch/>
        </p:blipFill>
        <p:spPr>
          <a:xfrm>
            <a:off x="7394942" y="2057208"/>
            <a:ext cx="2807787" cy="27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9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F395EB-D5B3-856F-101C-349F23552E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033" r="28741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5244766" cy="277436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</a:t>
            </a:r>
            <a:br>
              <a:rPr lang="ru-RU" dirty="0"/>
            </a:br>
            <a:r>
              <a:rPr lang="ru-RU" dirty="0"/>
              <a:t>мы </a:t>
            </a:r>
            <a:br>
              <a:rPr lang="ru-RU" dirty="0"/>
            </a:br>
            <a:r>
              <a:rPr lang="ru-RU" dirty="0"/>
              <a:t>видим проблематику кейса</a:t>
            </a:r>
          </a:p>
        </p:txBody>
      </p:sp>
      <p:sp>
        <p:nvSpPr>
          <p:cNvPr id="21" name="Объект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771900"/>
            <a:ext cx="4834517" cy="24314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Отсутствие </a:t>
            </a:r>
            <a:r>
              <a:rPr lang="ru-RU" b="1" dirty="0"/>
              <a:t>единого, удобного инструмента </a:t>
            </a:r>
            <a:r>
              <a:rPr lang="ru-RU" dirty="0"/>
              <a:t>для абитуриента по Подбору вуза для дальнейшего поступления</a:t>
            </a:r>
          </a:p>
          <a:p>
            <a:pPr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158" y="653461"/>
            <a:ext cx="1889117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17369-9F56-A9BE-ED2A-92AA1EEF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видим решение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41BAA2-80EE-F0B3-534D-388285953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362200"/>
            <a:ext cx="5373435" cy="3725863"/>
          </a:xfrm>
        </p:spPr>
        <p:txBody>
          <a:bodyPr/>
          <a:lstStyle/>
          <a:p>
            <a:r>
              <a:rPr lang="ru-RU" sz="2000" dirty="0"/>
              <a:t>МЫ ПРЕДЛАГАЕМ НЕЗАВИСИМУЮ </a:t>
            </a:r>
            <a:r>
              <a:rPr lang="ru-RU" sz="2000" b="1" dirty="0"/>
              <a:t>ОНЛАЙН-ПЛАТФОРМУ</a:t>
            </a:r>
            <a:r>
              <a:rPr lang="ru-RU" sz="2000" dirty="0"/>
              <a:t> ДЛЯ АБИТУРИЕНТОВ, ГДЕ ПОЛЬЗОВАТЕЛЬ МОЖЕТ </a:t>
            </a:r>
            <a:r>
              <a:rPr lang="ru-RU" sz="2000" b="1" dirty="0"/>
              <a:t>СРАВНИТЬ</a:t>
            </a:r>
            <a:r>
              <a:rPr lang="ru-RU" sz="2000" dirty="0"/>
              <a:t> ВУЗЫ УЗНАТЬ АКТУАЛЬНЫЕ </a:t>
            </a:r>
            <a:r>
              <a:rPr lang="ru-RU" sz="2000" b="1" dirty="0"/>
              <a:t>ОТЗЫВЫ, ПАНОРАМЫ ЗДАНИЙ</a:t>
            </a:r>
            <a:r>
              <a:rPr lang="ru-RU" sz="2000" dirty="0"/>
              <a:t>  И, ПОМИМО ЭТОГО, ПОЛУЧИТЬ ОТЗЫВ НАПРЯМУЮ У СТУДЕНТОВ ВУЗА ЧЕРЕЗ СИСТЕМУ </a:t>
            </a:r>
            <a:r>
              <a:rPr lang="ru-RU" sz="2000" b="1" dirty="0"/>
              <a:t>ЧАТОВ</a:t>
            </a:r>
            <a:r>
              <a:rPr lang="ru-RU" sz="2000" dirty="0"/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35D696-97E1-F162-CFEA-A2B22B4BD1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307" r="22307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CA1449D6-471C-576B-AB4A-D3684B78A4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207EF43-C3AC-A07B-DB9D-231F96BB6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9C5DB3B-8D38-6102-7320-B2E7C2A585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US" dirty="0" err="1"/>
              <a:t>MZhn</a:t>
            </a:r>
            <a:r>
              <a:rPr lang="en-US" dirty="0"/>
              <a:t> team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0E85436-DCA7-E257-3172-557D6AE488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21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F73AB-8986-2707-E420-8F74375BBB08}"/>
              </a:ext>
            </a:extLst>
          </p:cNvPr>
          <p:cNvSpPr/>
          <p:nvPr/>
        </p:nvSpPr>
        <p:spPr>
          <a:xfrm>
            <a:off x="7175351" y="0"/>
            <a:ext cx="5016650" cy="17362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6CE85-F2E5-DC05-8D69-8CB8AE05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901" y="654638"/>
            <a:ext cx="3419473" cy="604008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Наш Стек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CA979D-05F9-74D4-CDF5-C895E982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40" y="1847915"/>
            <a:ext cx="2399310" cy="8517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9028FD-51D2-7EBC-BA39-331CCF2A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48" y="3199893"/>
            <a:ext cx="2399310" cy="13549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1C7B71-742D-CF27-E5A3-96103006E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35" y="5040772"/>
            <a:ext cx="2710928" cy="162655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22CBE-032F-8B83-0290-CFDADC5BF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680" y="366339"/>
            <a:ext cx="2940777" cy="16541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07A3E33-362D-E121-1839-790221586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071" y="3791768"/>
            <a:ext cx="2752725" cy="809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8D2C48-1F77-10DA-8464-289BFF7CBF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66" y="4837474"/>
            <a:ext cx="3419474" cy="192345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79DBE4-A870-AC82-0B9B-13C5A5798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199" y="4102070"/>
            <a:ext cx="2710929" cy="90552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5CC3A66-E4E9-1ED8-6523-A6CD8E190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9213" y="4338506"/>
            <a:ext cx="4376120" cy="29174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36ABADF-F60E-1FA1-B218-12DD7E099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244" y="2586639"/>
            <a:ext cx="3004969" cy="90149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BAFE42A-6791-D844-01E9-EB369807C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1321" y="1874020"/>
            <a:ext cx="3302597" cy="16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53D7C-27A9-6513-BD68-591F32FD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пользователей и архитектура проекта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B73C592-AF75-C6EE-3AF6-F222AE7D46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US" dirty="0" err="1"/>
              <a:t>Mzhn</a:t>
            </a:r>
            <a:r>
              <a:rPr lang="en-US" dirty="0"/>
              <a:t> team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3D381E-278D-FFBA-3CC5-46D274962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EAD7-E774-12FA-0535-19EA28396970}"/>
              </a:ext>
            </a:extLst>
          </p:cNvPr>
          <p:cNvSpPr txBox="1"/>
          <p:nvPr/>
        </p:nvSpPr>
        <p:spPr>
          <a:xfrm>
            <a:off x="1022625" y="3493773"/>
            <a:ext cx="1860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АБИТУРИЕНТЫ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95644-37CC-570C-2D40-85CD6A0A0BD8}"/>
              </a:ext>
            </a:extLst>
          </p:cNvPr>
          <p:cNvSpPr txBox="1"/>
          <p:nvPr/>
        </p:nvSpPr>
        <p:spPr>
          <a:xfrm>
            <a:off x="3239261" y="5760487"/>
            <a:ext cx="20932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ПРЕДСТАВИТЕЛИ</a:t>
            </a:r>
          </a:p>
          <a:p>
            <a:pPr algn="ctr"/>
            <a:r>
              <a:rPr lang="ru-RU" sz="2000" dirty="0"/>
              <a:t> ПЛАТФОРМЫ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F7A08-02FE-7134-6C81-BEA96B4103E0}"/>
              </a:ext>
            </a:extLst>
          </p:cNvPr>
          <p:cNvSpPr txBox="1"/>
          <p:nvPr/>
        </p:nvSpPr>
        <p:spPr>
          <a:xfrm>
            <a:off x="3075369" y="3493773"/>
            <a:ext cx="2656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ПРЕДСТАВИТЕЛИ ВУЗА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FB0F3-5565-7FE9-2E09-C8431DF49EF1}"/>
              </a:ext>
            </a:extLst>
          </p:cNvPr>
          <p:cNvSpPr txBox="1"/>
          <p:nvPr/>
        </p:nvSpPr>
        <p:spPr>
          <a:xfrm>
            <a:off x="1222816" y="5693355"/>
            <a:ext cx="1351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СТУДЕНТЫ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78904E-7470-836A-551D-9053482C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43" y="4157745"/>
            <a:ext cx="1059838" cy="14232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90B51FD-3C0E-CDEA-2AC9-FFD08DD6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32" y="2060901"/>
            <a:ext cx="1224448" cy="136809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F77DBE4-C724-7A02-C923-52F0BBF0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303" y="4157745"/>
            <a:ext cx="1315732" cy="147327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D6C585C-51D1-BBD4-8D44-3696ACF60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451" y="2149135"/>
            <a:ext cx="1407584" cy="117997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61C033A-8E89-DAE3-3493-A4C32FECD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442" y="1512526"/>
            <a:ext cx="4904415" cy="47627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AD689E6-77F6-C6BB-04AA-1A1EF98C26C1}"/>
              </a:ext>
            </a:extLst>
          </p:cNvPr>
          <p:cNvSpPr txBox="1"/>
          <p:nvPr/>
        </p:nvSpPr>
        <p:spPr>
          <a:xfrm>
            <a:off x="7276456" y="5914375"/>
            <a:ext cx="2741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АРХИТЕКТУРА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92667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73B53C8-E143-F69A-FDAF-A638226A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решения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05AF8F3-F613-6DAF-CEEB-4ED98E5FCE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14786"/>
          <a:stretch/>
        </p:blipFill>
        <p:spPr>
          <a:xfrm>
            <a:off x="7214510" y="1066373"/>
            <a:ext cx="2243137" cy="4929188"/>
          </a:xfrm>
          <a:effectLst>
            <a:glow rad="1574800">
              <a:srgbClr val="80FBE5">
                <a:alpha val="19000"/>
              </a:srgbClr>
            </a:glo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E2A71F-99F8-3CBD-FC61-F8DF938783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2715" t="578" r="12715" b="-1"/>
          <a:stretch/>
        </p:blipFill>
        <p:spPr>
          <a:xfrm>
            <a:off x="9791099" y="3716568"/>
            <a:ext cx="1672682" cy="2278993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81ECE2-7404-435E-2E3D-51019B5B69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b="11610"/>
          <a:stretch/>
        </p:blipFill>
        <p:spPr>
          <a:xfrm>
            <a:off x="9791099" y="1066373"/>
            <a:ext cx="1672682" cy="2278993"/>
          </a:xfrm>
          <a:effectLst>
            <a:glow rad="1016000">
              <a:srgbClr val="80FBE5">
                <a:alpha val="23000"/>
              </a:srgbClr>
            </a:glow>
          </a:effec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177C86D-0DC7-2FA6-0049-860ECA7D27A6}"/>
              </a:ext>
            </a:extLst>
          </p:cNvPr>
          <p:cNvSpPr/>
          <p:nvPr/>
        </p:nvSpPr>
        <p:spPr>
          <a:xfrm>
            <a:off x="0" y="4314825"/>
            <a:ext cx="4029075" cy="25431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768721B-5337-85E5-ECDD-861DEAFE0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3" y="3716568"/>
            <a:ext cx="6266496" cy="2650195"/>
          </a:xfrm>
          <a:prstGeom prst="rect">
            <a:avLst/>
          </a:prstGeom>
          <a:effectLst>
            <a:glow rad="812800">
              <a:srgbClr val="80FBE5">
                <a:alpha val="7000"/>
              </a:srgbClr>
            </a:glo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8D6D80-5AC4-D91D-F86E-DFFC6A7B62B5}"/>
              </a:ext>
            </a:extLst>
          </p:cNvPr>
          <p:cNvSpPr txBox="1"/>
          <p:nvPr/>
        </p:nvSpPr>
        <p:spPr>
          <a:xfrm>
            <a:off x="728219" y="2094000"/>
            <a:ext cx="5501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ВЕБ-САЙТ ИМЕЕТ УДОБНЫЙ, ПОНЯТНЫЙ ИНТЕРФЕЙС СО СТРОГИМИ ЦВЕТАМИ, ПРИЯТНЫМ ЛЮБОМУ ПОЛЬЗОВАТЕЛЮ ШРИФТОМ.</a:t>
            </a:r>
          </a:p>
        </p:txBody>
      </p:sp>
    </p:spTree>
    <p:extLst>
      <p:ext uri="{BB962C8B-B14F-4D97-AF65-F5344CB8AC3E}">
        <p14:creationId xmlns:p14="http://schemas.microsoft.com/office/powerpoint/2010/main" val="23024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EAF-0CB2-68B5-232D-D73010D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9" y="654050"/>
            <a:ext cx="4834517" cy="2774361"/>
          </a:xfrm>
        </p:spPr>
        <p:txBody>
          <a:bodyPr anchor="t"/>
          <a:lstStyle/>
          <a:p>
            <a:r>
              <a:rPr lang="ru-RU" dirty="0"/>
              <a:t>Функционал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dirty="0"/>
              <a:t>Поиск вузов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CF0EB5-E31A-38D6-6A66-9A66241E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959" y="3415553"/>
            <a:ext cx="4834517" cy="2774361"/>
          </a:xfrm>
        </p:spPr>
        <p:txBody>
          <a:bodyPr/>
          <a:lstStyle/>
          <a:p>
            <a:pPr algn="just"/>
            <a:r>
              <a:rPr lang="ru-RU" dirty="0"/>
              <a:t>У пользователя есть возможность искать вуз по названию для дальнейшего взаимодействия с платформой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BBDC4-A0F3-CC13-B68D-3347FE57BA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327" r="10327"/>
          <a:stretch>
            <a:fillRect/>
          </a:stretch>
        </p:blipFill>
        <p:spPr>
          <a:xfrm>
            <a:off x="6524625" y="1"/>
            <a:ext cx="5667375" cy="6858000"/>
          </a:xfrm>
          <a:effectLst>
            <a:glow rad="1612900">
              <a:srgbClr val="80FBE5">
                <a:alpha val="16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27829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EAF-0CB2-68B5-232D-D73010D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2517188"/>
          </a:xfrm>
        </p:spPr>
        <p:txBody>
          <a:bodyPr/>
          <a:lstStyle/>
          <a:p>
            <a:r>
              <a:rPr lang="ru-RU" dirty="0"/>
              <a:t>Панорамы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CF0EB5-E31A-38D6-6A66-9A66241E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странице вуза доступны панорамы с разбиением их на типы (Корпус, Общежитие и т. Д.) с формой для добавления новых панорам.</a:t>
            </a:r>
          </a:p>
          <a:p>
            <a:r>
              <a:rPr lang="ru-RU" dirty="0"/>
              <a:t>Указывается название здания, Адрес, тип здания.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863323-EC99-3986-9A17-2C01ECD6BD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2070" t="2445" r="12023" b="46790"/>
          <a:stretch/>
        </p:blipFill>
        <p:spPr>
          <a:xfrm>
            <a:off x="362174" y="1"/>
            <a:ext cx="5733826" cy="6858000"/>
          </a:xfrm>
          <a:effectLst>
            <a:glow rad="850900">
              <a:srgbClr val="80FBE5">
                <a:alpha val="13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332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884EAF-0CB2-68B5-232D-D73010D7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9" y="654051"/>
            <a:ext cx="4834517" cy="2432050"/>
          </a:xfrm>
        </p:spPr>
        <p:txBody>
          <a:bodyPr/>
          <a:lstStyle/>
          <a:p>
            <a:r>
              <a:rPr lang="ru-RU" dirty="0"/>
              <a:t>Отзывы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CF0EB5-E31A-38D6-6A66-9A66241EB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959" y="3415553"/>
            <a:ext cx="4834517" cy="2774361"/>
          </a:xfrm>
        </p:spPr>
        <p:txBody>
          <a:bodyPr/>
          <a:lstStyle/>
          <a:p>
            <a:pPr algn="just"/>
            <a:r>
              <a:rPr lang="ru-RU" dirty="0"/>
              <a:t>На странице вуза также доступна вкладка отзывов с положительными, нейтральными или негативными отзывами.</a:t>
            </a:r>
          </a:p>
          <a:p>
            <a:pPr algn="just"/>
            <a:r>
              <a:rPr lang="ru-RU" dirty="0"/>
              <a:t>Присутствует возможность отвечать на отзывы других пользователей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CDD518-6F52-8598-8E09-6A49939D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459" y="654050"/>
            <a:ext cx="5970540" cy="6203950"/>
          </a:xfrm>
          <a:prstGeom prst="rect">
            <a:avLst/>
          </a:prstGeom>
          <a:effectLst>
            <a:glow rad="1511300">
              <a:srgbClr val="80FBE5">
                <a:alpha val="8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381743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397_TF56051434_Win32" id="{FADE4E51-88A3-490A-8A0D-5DE3F054D969}" vid="{9CEE9CFB-50D7-4E81-B87F-C9BFE49EA23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Светлая современная презентация</Template>
  <TotalTime>453</TotalTime>
  <Words>343</Words>
  <Application>Microsoft Office PowerPoint</Application>
  <PresentationFormat>Широкоэкранный</PresentationFormat>
  <Paragraphs>63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Тема Office</vt:lpstr>
      <vt:lpstr>Представляет решение: Сервис  Вуз-экскурсия</vt:lpstr>
      <vt:lpstr>Как мы  видим проблематику кейса</vt:lpstr>
      <vt:lpstr>Как мы видим решение</vt:lpstr>
      <vt:lpstr>Наш Стек</vt:lpstr>
      <vt:lpstr>РОЛИ пользователей и архитектура проекта</vt:lpstr>
      <vt:lpstr>Дизайн решения</vt:lpstr>
      <vt:lpstr>Функционал    Поиск вузов</vt:lpstr>
      <vt:lpstr>Панорамы</vt:lpstr>
      <vt:lpstr>Отзывы</vt:lpstr>
      <vt:lpstr>Чат со студентами вузов</vt:lpstr>
      <vt:lpstr>Личный кабинет</vt:lpstr>
      <vt:lpstr>ФИча: Сравнение вузов</vt:lpstr>
      <vt:lpstr>Безопасность</vt:lpstr>
      <vt:lpstr>ROAD-MAP</vt:lpstr>
      <vt:lpstr>Ссылки на проект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Представляет решение - Сервис  Вуз-экскурсия</dc:title>
  <dc:creator>denis</dc:creator>
  <cp:lastModifiedBy>denis</cp:lastModifiedBy>
  <cp:revision>5</cp:revision>
  <dcterms:created xsi:type="dcterms:W3CDTF">2024-04-21T10:37:00Z</dcterms:created>
  <dcterms:modified xsi:type="dcterms:W3CDTF">2024-04-21T18:10:58Z</dcterms:modified>
</cp:coreProperties>
</file>